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5"/>
  </p:notesMasterIdLst>
  <p:sldIdLst>
    <p:sldId id="278" r:id="rId2"/>
    <p:sldId id="256" r:id="rId3"/>
    <p:sldId id="288" r:id="rId4"/>
    <p:sldId id="257" r:id="rId5"/>
    <p:sldId id="28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96" r:id="rId15"/>
    <p:sldId id="300" r:id="rId16"/>
    <p:sldId id="299" r:id="rId17"/>
    <p:sldId id="301" r:id="rId18"/>
    <p:sldId id="297" r:id="rId19"/>
    <p:sldId id="267" r:id="rId20"/>
    <p:sldId id="270" r:id="rId21"/>
    <p:sldId id="271" r:id="rId22"/>
    <p:sldId id="272" r:id="rId23"/>
    <p:sldId id="274" r:id="rId24"/>
    <p:sldId id="275" r:id="rId25"/>
    <p:sldId id="277" r:id="rId26"/>
    <p:sldId id="276" r:id="rId27"/>
    <p:sldId id="279" r:id="rId28"/>
    <p:sldId id="280" r:id="rId29"/>
    <p:sldId id="283" r:id="rId30"/>
    <p:sldId id="284" r:id="rId31"/>
    <p:sldId id="285" r:id="rId32"/>
    <p:sldId id="290" r:id="rId33"/>
    <p:sldId id="258" r:id="rId34"/>
    <p:sldId id="293" r:id="rId35"/>
    <p:sldId id="294" r:id="rId36"/>
    <p:sldId id="295" r:id="rId37"/>
    <p:sldId id="298" r:id="rId38"/>
    <p:sldId id="281" r:id="rId39"/>
    <p:sldId id="282" r:id="rId40"/>
    <p:sldId id="286" r:id="rId41"/>
    <p:sldId id="291" r:id="rId42"/>
    <p:sldId id="292" r:id="rId43"/>
    <p:sldId id="287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07" autoAdjust="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D1A01-F64F-41FD-B332-4FA4B0110C49}" type="datetimeFigureOut">
              <a:rPr lang="pt-PT" smtClean="0"/>
              <a:t>30-03-2016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D95E4-4DC6-4A9E-9078-737C0A44E0B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813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95E4-4DC6-4A9E-9078-737C0A44E0B6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43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852" y="3732561"/>
            <a:ext cx="2618196" cy="71903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1616" y="2622957"/>
            <a:ext cx="8596668" cy="1320800"/>
          </a:xfrm>
        </p:spPr>
        <p:txBody>
          <a:bodyPr/>
          <a:lstStyle/>
          <a:p>
            <a:pPr algn="ctr"/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Wacs - PaaS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98019" y="-302937"/>
            <a:ext cx="13762898" cy="717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6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Colaboração – </a:t>
            </a:r>
            <a:r>
              <a:rPr lang="pt-PT" dirty="0" smtClean="0"/>
              <a:t>Contactos: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627416"/>
            <a:ext cx="8596668" cy="450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Colaboração – Integração:</a:t>
            </a:r>
            <a:br>
              <a:rPr lang="pt-PT" dirty="0" smtClean="0"/>
            </a:br>
            <a:r>
              <a:rPr lang="pt-PT" dirty="0" smtClean="0"/>
              <a:t>														Outlook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059" y="2075936"/>
            <a:ext cx="8322287" cy="396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Colaboração – Integração:</a:t>
            </a:r>
            <a:br>
              <a:rPr lang="pt-PT" dirty="0"/>
            </a:br>
            <a:r>
              <a:rPr lang="pt-PT" dirty="0"/>
              <a:t>						</a:t>
            </a:r>
            <a:r>
              <a:rPr lang="pt-PT" dirty="0" smtClean="0"/>
              <a:t>			Outlook Calendários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258920"/>
            <a:ext cx="8596312" cy="368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Colaboração – Integração:</a:t>
            </a:r>
            <a:br>
              <a:rPr lang="pt-PT" dirty="0"/>
            </a:br>
            <a:r>
              <a:rPr lang="pt-PT" dirty="0"/>
              <a:t>									</a:t>
            </a:r>
            <a:r>
              <a:rPr lang="pt-PT" dirty="0" smtClean="0"/>
              <a:t>	Outlook Contactos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509" y="1861752"/>
            <a:ext cx="8391253" cy="418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 smtClean="0"/>
              <a:t>Wacs</a:t>
            </a:r>
            <a:r>
              <a:rPr lang="pt-PT" dirty="0" smtClean="0"/>
              <a:t> com </a:t>
            </a:r>
            <a:r>
              <a:rPr lang="pt-PT" dirty="0" err="1" smtClean="0"/>
              <a:t>eM</a:t>
            </a:r>
            <a:r>
              <a:rPr lang="pt-PT" dirty="0"/>
              <a:t> </a:t>
            </a:r>
            <a:r>
              <a:rPr lang="pt-PT" dirty="0" err="1" smtClean="0"/>
              <a:t>Client</a:t>
            </a:r>
            <a:r>
              <a:rPr lang="pt-PT" dirty="0" smtClean="0"/>
              <a:t>: Uma Única aplicação para uma solução total de colaboração.</a:t>
            </a:r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742578"/>
            <a:ext cx="7604517" cy="43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88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09154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t-PT" sz="4400" dirty="0" err="1" smtClean="0"/>
              <a:t>Wacs</a:t>
            </a:r>
            <a:r>
              <a:rPr lang="pt-PT" sz="4400" dirty="0" smtClean="0"/>
              <a:t> + </a:t>
            </a:r>
            <a:r>
              <a:rPr lang="pt-PT" sz="4400" dirty="0" err="1" smtClean="0"/>
              <a:t>eM</a:t>
            </a:r>
            <a:r>
              <a:rPr lang="pt-PT" sz="4400" dirty="0" smtClean="0"/>
              <a:t> </a:t>
            </a:r>
            <a:r>
              <a:rPr lang="pt-PT" sz="4400" dirty="0" err="1" smtClean="0"/>
              <a:t>Client</a:t>
            </a:r>
            <a:endParaRPr lang="pt-PT" sz="4400" dirty="0"/>
          </a:p>
        </p:txBody>
      </p:sp>
    </p:spTree>
    <p:extLst>
      <p:ext uri="{BB962C8B-B14F-4D97-AF65-F5344CB8AC3E}">
        <p14:creationId xmlns:p14="http://schemas.microsoft.com/office/powerpoint/2010/main" val="27806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/>
              <a:t>Wacs</a:t>
            </a:r>
            <a:r>
              <a:rPr lang="pt-PT" dirty="0"/>
              <a:t> com </a:t>
            </a:r>
            <a:r>
              <a:rPr lang="pt-PT" dirty="0" err="1"/>
              <a:t>eM</a:t>
            </a:r>
            <a:r>
              <a:rPr lang="pt-PT" dirty="0"/>
              <a:t> </a:t>
            </a:r>
            <a:r>
              <a:rPr lang="pt-PT" dirty="0" err="1"/>
              <a:t>Client</a:t>
            </a:r>
            <a:r>
              <a:rPr lang="pt-PT" dirty="0"/>
              <a:t>: Uma Única aplicação para uma solução total de colaboração.</a:t>
            </a: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768702"/>
            <a:ext cx="7853279" cy="44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69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/>
              <a:t>Wacs</a:t>
            </a:r>
            <a:r>
              <a:rPr lang="pt-PT" dirty="0"/>
              <a:t> com </a:t>
            </a:r>
            <a:r>
              <a:rPr lang="pt-PT" dirty="0" err="1"/>
              <a:t>eM</a:t>
            </a:r>
            <a:r>
              <a:rPr lang="pt-PT" dirty="0"/>
              <a:t> </a:t>
            </a:r>
            <a:r>
              <a:rPr lang="pt-PT" dirty="0" err="1"/>
              <a:t>Client</a:t>
            </a:r>
            <a:r>
              <a:rPr lang="pt-PT" dirty="0"/>
              <a:t>: Uma Única aplicação para uma solução total de colaboração.</a:t>
            </a: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099628"/>
            <a:ext cx="7779580" cy="442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74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676707" y="2160589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Mail, Calendários, Contactos, e </a:t>
            </a:r>
            <a:r>
              <a:rPr lang="pt-PT" dirty="0" err="1" smtClean="0"/>
              <a:t>Messaging</a:t>
            </a:r>
            <a:r>
              <a:rPr lang="pt-PT" dirty="0" smtClean="0"/>
              <a:t> integrados numa aplicação. 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65" y="1799125"/>
            <a:ext cx="8596641" cy="490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11892"/>
            <a:ext cx="8596668" cy="1320800"/>
          </a:xfrm>
        </p:spPr>
        <p:txBody>
          <a:bodyPr>
            <a:normAutofit/>
          </a:bodyPr>
          <a:lstStyle/>
          <a:p>
            <a:r>
              <a:rPr lang="pt-PT" dirty="0" smtClean="0"/>
              <a:t>Integração </a:t>
            </a:r>
            <a:r>
              <a:rPr lang="pt-PT" b="1" u="sng" dirty="0" smtClean="0"/>
              <a:t>nativa</a:t>
            </a:r>
            <a:r>
              <a:rPr lang="pt-PT" dirty="0" smtClean="0"/>
              <a:t> com Windows </a:t>
            </a:r>
            <a:r>
              <a:rPr lang="pt-PT" dirty="0" err="1" smtClean="0"/>
              <a:t>Phone</a:t>
            </a:r>
            <a:r>
              <a:rPr lang="pt-PT" dirty="0" smtClean="0"/>
              <a:t>, </a:t>
            </a:r>
            <a:r>
              <a:rPr lang="pt-PT" dirty="0" err="1" smtClean="0"/>
              <a:t>iPhone</a:t>
            </a:r>
            <a:r>
              <a:rPr lang="pt-PT" dirty="0" smtClean="0"/>
              <a:t> e </a:t>
            </a:r>
            <a:r>
              <a:rPr lang="pt-PT" dirty="0" err="1" smtClean="0"/>
              <a:t>Android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2060" name="Picture 12" descr="http://regmedia.co.uk/2011/10/26/noki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16" y="2683686"/>
            <a:ext cx="3120360" cy="26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littlegreenrobot.co.uk/wp-content/uploads/2014/07/OnePlus-One-official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29" y="1479123"/>
            <a:ext cx="3689060" cy="228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-cdn.phonearena.com/images/articles/139136-image/Apple-iPhone-6--amp-iPhone-6-Plus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275" y="3806799"/>
            <a:ext cx="3904735" cy="292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09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err="1" smtClean="0"/>
              <a:t>Wacs</a:t>
            </a:r>
            <a:r>
              <a:rPr lang="pt-PT" dirty="0" err="1"/>
              <a:t>-</a:t>
            </a:r>
            <a:r>
              <a:rPr lang="pt-PT" dirty="0" err="1" smtClean="0"/>
              <a:t>Wide</a:t>
            </a:r>
            <a:r>
              <a:rPr lang="pt-PT" dirty="0" smtClean="0"/>
              <a:t> </a:t>
            </a:r>
            <a:r>
              <a:rPr lang="pt-PT" dirty="0" err="1" smtClean="0"/>
              <a:t>ACcess</a:t>
            </a:r>
            <a:r>
              <a:rPr lang="pt-PT" dirty="0" smtClean="0"/>
              <a:t> Server for SMB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30" y="6138964"/>
            <a:ext cx="8853648" cy="7190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8964"/>
            <a:ext cx="724930" cy="7190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578" y="6138965"/>
            <a:ext cx="2613422" cy="71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Partilha de Informação: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968362"/>
          </a:xfrm>
        </p:spPr>
        <p:txBody>
          <a:bodyPr/>
          <a:lstStyle/>
          <a:p>
            <a:r>
              <a:rPr lang="pt-PT" dirty="0" smtClean="0"/>
              <a:t>Criação de Pastas Partilhadas internas à organização;</a:t>
            </a:r>
          </a:p>
          <a:p>
            <a:r>
              <a:rPr lang="pt-PT" dirty="0" smtClean="0"/>
              <a:t>Criação de regras de acesso às múltiplas partilhas;</a:t>
            </a:r>
          </a:p>
          <a:p>
            <a:r>
              <a:rPr lang="pt-PT" dirty="0" smtClean="0"/>
              <a:t>Criação de Pastas Pessoais internas à organização;</a:t>
            </a:r>
          </a:p>
          <a:p>
            <a:pPr marL="0" indent="0">
              <a:buNone/>
            </a:pPr>
            <a:endParaRPr lang="pt-PT" b="1" dirty="0"/>
          </a:p>
          <a:p>
            <a:pPr algn="ctr"/>
            <a:r>
              <a:rPr lang="pt-PT" b="1" dirty="0" smtClean="0"/>
              <a:t>Integração direta de recursos e permissões com:</a:t>
            </a:r>
          </a:p>
          <a:p>
            <a:pPr marL="0" indent="0" algn="ctr">
              <a:buNone/>
            </a:pPr>
            <a:r>
              <a:rPr lang="pt-PT" sz="3600" dirty="0" smtClean="0">
                <a:solidFill>
                  <a:schemeClr val="accent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WacsCloud</a:t>
            </a:r>
          </a:p>
          <a:p>
            <a:pPr algn="ctr"/>
            <a:endParaRPr lang="pt-PT" sz="36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PT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PT" sz="36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PT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362" y="4637902"/>
            <a:ext cx="2644346" cy="155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2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Partilha de Informação:</a:t>
            </a:r>
            <a:br>
              <a:rPr lang="pt-PT" dirty="0" smtClean="0"/>
            </a:br>
            <a:r>
              <a:rPr lang="pt-PT" dirty="0" smtClean="0"/>
              <a:t>Recursos internos e WacsCloud. </a:t>
            </a:r>
            <a:endParaRPr lang="pt-PT" dirty="0"/>
          </a:p>
        </p:txBody>
      </p:sp>
      <p:pic>
        <p:nvPicPr>
          <p:cNvPr id="8" name="Marcador de Posição de Conteú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029" y="1930400"/>
            <a:ext cx="6961191" cy="467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Partilha de Informação</a:t>
            </a:r>
            <a:r>
              <a:rPr lang="pt-PT" dirty="0" smtClean="0"/>
              <a:t>:</a:t>
            </a:r>
            <a:br>
              <a:rPr lang="pt-PT" dirty="0" smtClean="0"/>
            </a:br>
            <a:r>
              <a:rPr lang="pt-PT" dirty="0"/>
              <a:t>	</a:t>
            </a:r>
            <a:r>
              <a:rPr lang="pt-PT" dirty="0" smtClean="0"/>
              <a:t>								Wacs – A Vantagem!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Enquanto estamos dentro da nossa organização acedemos aos recursos de imediato com segurança e privacidade.</a:t>
            </a:r>
          </a:p>
          <a:p>
            <a:r>
              <a:rPr lang="pt-PT" dirty="0" smtClean="0"/>
              <a:t>Quando estamos fora da nossa organização acedemos aos MESMOS recursos à velocidade da Cloud</a:t>
            </a:r>
            <a:r>
              <a:rPr lang="pt-PT" dirty="0"/>
              <a:t> </a:t>
            </a:r>
            <a:r>
              <a:rPr lang="pt-PT" dirty="0" smtClean="0"/>
              <a:t>com a mesma segurança e privacidade.</a:t>
            </a:r>
          </a:p>
          <a:p>
            <a:r>
              <a:rPr lang="pt-PT" dirty="0" smtClean="0"/>
              <a:t>Os recursos Internos e Externos não são replicados. São OS MESMOS.</a:t>
            </a:r>
          </a:p>
          <a:p>
            <a:pPr marL="0" indent="0">
              <a:buNone/>
            </a:pPr>
            <a:r>
              <a:rPr lang="pt-PT" dirty="0"/>
              <a:t>	</a:t>
            </a:r>
            <a:r>
              <a:rPr lang="pt-PT" dirty="0" smtClean="0"/>
              <a:t>	</a:t>
            </a:r>
          </a:p>
          <a:p>
            <a:pPr marL="0" indent="0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b="1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Velocidade da Cloud = Velocidade da nossa ligação à Internet</a:t>
            </a:r>
          </a:p>
          <a:p>
            <a:pPr marL="0" indent="0">
              <a:buNone/>
            </a:pP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380824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WacsCloud:</a:t>
            </a:r>
            <a:br>
              <a:rPr lang="pt-PT" dirty="0" smtClean="0"/>
            </a:br>
            <a:r>
              <a:rPr lang="pt-PT" dirty="0"/>
              <a:t>	</a:t>
            </a:r>
            <a:r>
              <a:rPr lang="pt-PT" dirty="0" smtClean="0"/>
              <a:t>								Pode ser uma Pasta: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537075"/>
            <a:ext cx="8596312" cy="312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4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WacsCloud:</a:t>
            </a:r>
            <a:br>
              <a:rPr lang="pt-PT" dirty="0" smtClean="0"/>
            </a:br>
            <a:r>
              <a:rPr lang="pt-PT" dirty="0"/>
              <a:t>	</a:t>
            </a:r>
            <a:r>
              <a:rPr lang="pt-PT" dirty="0" smtClean="0"/>
              <a:t>						Pode ser uma aplicação: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730652"/>
            <a:ext cx="8596312" cy="274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WacsCloud:</a:t>
            </a:r>
            <a:br>
              <a:rPr lang="pt-PT" dirty="0" smtClean="0"/>
            </a:br>
            <a:r>
              <a:rPr lang="pt-PT" dirty="0" smtClean="0"/>
              <a:t>										Pode ser uma APP:</a:t>
            </a:r>
            <a:endParaRPr lang="pt-PT" dirty="0"/>
          </a:p>
        </p:txBody>
      </p:sp>
      <p:pic>
        <p:nvPicPr>
          <p:cNvPr id="3078" name="Picture 6" descr="http://www.coisaetale.com.br/wp-content/uploads/2013/04/cloud-computing-laptop-smartphone-table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280" y="2156146"/>
            <a:ext cx="6878160" cy="37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06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WacsCloud:</a:t>
            </a:r>
            <a:br>
              <a:rPr lang="pt-PT" dirty="0" smtClean="0"/>
            </a:br>
            <a:r>
              <a:rPr lang="pt-PT" dirty="0" smtClean="0"/>
              <a:t>Onde quer que VOCÊ esteja está Mesmo lá!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4344" y="2696369"/>
            <a:ext cx="39433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8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Segurança: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Firewall </a:t>
            </a:r>
          </a:p>
          <a:p>
            <a:r>
              <a:rPr lang="pt-PT" dirty="0" smtClean="0"/>
              <a:t>HTTP/HTTPS Proxy </a:t>
            </a:r>
          </a:p>
          <a:p>
            <a:r>
              <a:rPr lang="pt-PT" dirty="0" smtClean="0"/>
              <a:t>Proxy </a:t>
            </a:r>
            <a:r>
              <a:rPr lang="pt-PT" dirty="0" err="1" smtClean="0"/>
              <a:t>Redirect</a:t>
            </a:r>
            <a:r>
              <a:rPr lang="pt-PT" dirty="0"/>
              <a:t> e </a:t>
            </a:r>
            <a:r>
              <a:rPr lang="pt-PT" dirty="0" err="1"/>
              <a:t>ProxyPassReverse</a:t>
            </a:r>
            <a:endParaRPr lang="pt-PT" dirty="0" smtClean="0"/>
          </a:p>
          <a:p>
            <a:r>
              <a:rPr lang="pt-PT" dirty="0" smtClean="0"/>
              <a:t>Antivírus</a:t>
            </a:r>
          </a:p>
          <a:p>
            <a:r>
              <a:rPr lang="pt-PT" dirty="0" smtClean="0"/>
              <a:t>CA – Autoridade de Certificação</a:t>
            </a:r>
          </a:p>
          <a:p>
            <a:r>
              <a:rPr lang="pt-PT" dirty="0" smtClean="0"/>
              <a:t>VPN (Virtual </a:t>
            </a:r>
            <a:r>
              <a:rPr lang="pt-PT" dirty="0" err="1" smtClean="0"/>
              <a:t>Private</a:t>
            </a:r>
            <a:r>
              <a:rPr lang="pt-PT" dirty="0" smtClean="0"/>
              <a:t> Network) </a:t>
            </a:r>
            <a:r>
              <a:rPr lang="pt-PT" sz="1400" b="1" i="1" dirty="0" smtClean="0"/>
              <a:t>Opcional</a:t>
            </a:r>
            <a:r>
              <a:rPr lang="pt-PT" dirty="0" smtClean="0"/>
              <a:t>.</a:t>
            </a:r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2160589"/>
            <a:ext cx="1762125" cy="4572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877" y="2633665"/>
            <a:ext cx="1752600" cy="4286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877" y="3292479"/>
            <a:ext cx="1304925" cy="4191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0927" y="3823163"/>
            <a:ext cx="1743075" cy="4857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1877" y="4320616"/>
            <a:ext cx="17621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9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Backups: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Sistema integrado de backups que funciona de forma transparente para o utilizador.</a:t>
            </a:r>
          </a:p>
          <a:p>
            <a:r>
              <a:rPr lang="pt-PT" dirty="0" smtClean="0"/>
              <a:t>Backups automáticos de todos os E-mails de todas as contas.</a:t>
            </a:r>
          </a:p>
          <a:p>
            <a:r>
              <a:rPr lang="pt-PT" dirty="0" smtClean="0"/>
              <a:t>Backups automáticos de todas as pastas pessoais e partilhas na organização.</a:t>
            </a:r>
          </a:p>
          <a:p>
            <a:r>
              <a:rPr lang="pt-PT" dirty="0" smtClean="0"/>
              <a:t>Backups automáticos de todos os recursos lógicos Wacs.</a:t>
            </a:r>
          </a:p>
          <a:p>
            <a:r>
              <a:rPr lang="pt-PT" dirty="0" smtClean="0"/>
              <a:t>Integração direta com o sistema de supervisão para reportar qualquer anomalia.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9424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Supervisão: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Supervisão de todos os recursos lógicos e físicos do sistema </a:t>
            </a:r>
            <a:r>
              <a:rPr lang="pt-PT" dirty="0" err="1" smtClean="0"/>
              <a:t>wacs</a:t>
            </a:r>
            <a:r>
              <a:rPr lang="pt-PT" dirty="0" smtClean="0"/>
              <a:t>.</a:t>
            </a:r>
          </a:p>
          <a:p>
            <a:r>
              <a:rPr lang="pt-PT" dirty="0" smtClean="0"/>
              <a:t>Supervisão de todos os recursos lógicos e físicos da rede Mesmo.</a:t>
            </a:r>
          </a:p>
          <a:p>
            <a:r>
              <a:rPr lang="pt-PT" dirty="0" smtClean="0"/>
              <a:t>Supervisão de todos os recursos lógicos e físicos de todos os </a:t>
            </a:r>
            <a:r>
              <a:rPr lang="pt-PT" dirty="0" err="1" smtClean="0"/>
              <a:t>wacs</a:t>
            </a:r>
            <a:r>
              <a:rPr lang="pt-PT" dirty="0" smtClean="0"/>
              <a:t>.</a:t>
            </a:r>
          </a:p>
          <a:p>
            <a:r>
              <a:rPr lang="pt-PT" dirty="0" err="1" smtClean="0"/>
              <a:t>AoA</a:t>
            </a:r>
            <a:r>
              <a:rPr lang="pt-PT" dirty="0" smtClean="0"/>
              <a:t> - </a:t>
            </a:r>
            <a:r>
              <a:rPr lang="pt-PT" dirty="0" err="1" smtClean="0"/>
              <a:t>Action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Alarm</a:t>
            </a:r>
            <a:r>
              <a:rPr lang="pt-PT" dirty="0"/>
              <a:t> </a:t>
            </a:r>
            <a:r>
              <a:rPr lang="pt-PT" dirty="0" smtClean="0"/>
              <a:t>(Alarmística proactiva)</a:t>
            </a:r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237" y="4100975"/>
            <a:ext cx="33242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Introdução: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A informática nas organizações.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4733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Supervisão Wacs: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30400"/>
            <a:ext cx="12192005" cy="36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Supervisão Rede Mesmo: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30400"/>
            <a:ext cx="12192000" cy="351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1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Suporte: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5400" dirty="0" smtClean="0"/>
              <a:t> </a:t>
            </a:r>
            <a:r>
              <a:rPr lang="pt-PT" sz="4000" dirty="0" smtClean="0"/>
              <a:t>Remoto;</a:t>
            </a:r>
          </a:p>
          <a:p>
            <a:pPr marL="0" indent="0">
              <a:buNone/>
            </a:pPr>
            <a:r>
              <a:rPr lang="pt-PT" sz="4000" dirty="0"/>
              <a:t>		</a:t>
            </a:r>
            <a:r>
              <a:rPr lang="pt-PT" sz="1600" dirty="0"/>
              <a:t>http://intranet.mesmo.pt/intranet/software/Clientes/Teamviwer/</a:t>
            </a:r>
            <a:endParaRPr lang="pt-PT" sz="1600" dirty="0" smtClean="0"/>
          </a:p>
          <a:p>
            <a:r>
              <a:rPr lang="pt-PT" sz="5400" dirty="0" smtClean="0"/>
              <a:t> </a:t>
            </a:r>
            <a:r>
              <a:rPr lang="pt-PT" sz="4000" dirty="0"/>
              <a:t>Local</a:t>
            </a:r>
            <a:r>
              <a:rPr lang="pt-PT" sz="4000" dirty="0" smtClean="0"/>
              <a:t>.</a:t>
            </a:r>
          </a:p>
          <a:p>
            <a:pPr marL="0" indent="0">
              <a:buNone/>
            </a:pPr>
            <a:endParaRPr lang="pt-PT" sz="4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506" y="4909365"/>
            <a:ext cx="1447800" cy="14382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892" y="5107458"/>
            <a:ext cx="1275776" cy="133877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275" y="5107458"/>
            <a:ext cx="13811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Apresentamos-lhe o WACS:</a:t>
            </a:r>
            <a:endParaRPr lang="pt-PT" dirty="0"/>
          </a:p>
        </p:txBody>
      </p:sp>
      <p:pic>
        <p:nvPicPr>
          <p:cNvPr id="1026" name="Picture 2" descr="http://product-images.www8-hp.com/digmedialib/prodimg/lowres/c0376012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713" y="2102922"/>
            <a:ext cx="5217910" cy="391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81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Apresentamos-lhe o WACS:</a:t>
            </a:r>
          </a:p>
        </p:txBody>
      </p:sp>
      <p:pic>
        <p:nvPicPr>
          <p:cNvPr id="1026" name="Picture 2" descr="http://cdn1.bensimages.com/deals/2015/11/17/05/hp-proliant-ml110-g9-45u-img63776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29" y="1598746"/>
            <a:ext cx="3021874" cy="458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98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Apresentamos-lhe o WACS:</a:t>
            </a:r>
          </a:p>
        </p:txBody>
      </p:sp>
      <p:pic>
        <p:nvPicPr>
          <p:cNvPr id="2050" name="Picture 2" descr="http://maychuchuyendung.vn/wp-content/uploads/2015/06/may_chu_server_hp_ml_150_gen9_may_chu_hp_chinh_hang_gia_re-600x6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17" y="1165497"/>
            <a:ext cx="5854701" cy="58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56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Apresentamos-lhe o WACS: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  <a:p>
            <a:pPr marL="0" indent="0" algn="ctr">
              <a:spcBef>
                <a:spcPct val="0"/>
              </a:spcBef>
              <a:buNone/>
            </a:pPr>
            <a:endParaRPr lang="pt-PT" dirty="0"/>
          </a:p>
          <a:p>
            <a:pPr marL="0" indent="0" algn="ctr">
              <a:spcBef>
                <a:spcPct val="0"/>
              </a:spcBef>
              <a:buNone/>
            </a:pPr>
            <a:r>
              <a:rPr lang="pt-PT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-&gt; O </a:t>
            </a:r>
            <a:r>
              <a:rPr lang="pt-PT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Wacs</a:t>
            </a:r>
            <a:r>
              <a:rPr lang="pt-PT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é uma solução </a:t>
            </a:r>
            <a:r>
              <a:rPr lang="pt-PT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Híbrida &lt;- </a:t>
            </a:r>
            <a:endParaRPr lang="pt-PT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404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Wacs</a:t>
            </a:r>
            <a:r>
              <a:rPr lang="pt-PT" dirty="0" smtClean="0"/>
              <a:t> pode integrar com aplicações internas à organização:</a:t>
            </a:r>
            <a:endParaRPr lang="pt-PT" dirty="0"/>
          </a:p>
        </p:txBody>
      </p:sp>
      <p:pic>
        <p:nvPicPr>
          <p:cNvPr id="4" name="Picture 2" descr="http://maychuchuyendung.vn/wp-content/uploads/2015/06/may_chu_server_hp_ml_150_gen9_may_chu_hp_chinh_hang_gia_re-600x6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34" y="3958048"/>
            <a:ext cx="2899952" cy="289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913" y="1845787"/>
            <a:ext cx="3420595" cy="228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2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Como funciona o</a:t>
            </a:r>
            <a:endParaRPr lang="pt-PT" dirty="0"/>
          </a:p>
        </p:txBody>
      </p:sp>
      <p:pic>
        <p:nvPicPr>
          <p:cNvPr id="40" name="Marcador de Posição de Conteúdo 3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729" y="3308459"/>
            <a:ext cx="7495146" cy="2798919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077" y="2667310"/>
            <a:ext cx="990353" cy="874296"/>
          </a:xfrm>
          <a:prstGeom prst="rect">
            <a:avLst/>
          </a:prstGeom>
        </p:spPr>
      </p:pic>
      <p:cxnSp>
        <p:nvCxnSpPr>
          <p:cNvPr id="44" name="Conexão reta unidirecional 43"/>
          <p:cNvCxnSpPr/>
          <p:nvPr/>
        </p:nvCxnSpPr>
        <p:spPr>
          <a:xfrm flipV="1">
            <a:off x="3953254" y="3464978"/>
            <a:ext cx="0" cy="42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unidirecional 44"/>
          <p:cNvCxnSpPr/>
          <p:nvPr/>
        </p:nvCxnSpPr>
        <p:spPr>
          <a:xfrm flipV="1">
            <a:off x="3953253" y="2453621"/>
            <a:ext cx="0" cy="274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706" y="1375254"/>
            <a:ext cx="1245250" cy="1193365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3955" y="1412876"/>
            <a:ext cx="2043188" cy="115574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884" y="774657"/>
            <a:ext cx="24479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Wacs </a:t>
            </a:r>
            <a:br>
              <a:rPr lang="pt-PT" dirty="0" smtClean="0"/>
            </a:br>
            <a:r>
              <a:rPr lang="pt-PT" dirty="0" smtClean="0"/>
              <a:t>Hardware – HP</a:t>
            </a:r>
            <a:br>
              <a:rPr lang="pt-PT" dirty="0" smtClean="0"/>
            </a:br>
            <a:r>
              <a:rPr lang="pt-PT" dirty="0" smtClean="0"/>
              <a:t>Software  - Mesmo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895" y="3369418"/>
            <a:ext cx="1741355" cy="130333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424" y="3369418"/>
            <a:ext cx="1309894" cy="1255315"/>
          </a:xfrm>
          <a:prstGeom prst="rect">
            <a:avLst/>
          </a:prstGeom>
        </p:spPr>
      </p:pic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677334" y="2160589"/>
            <a:ext cx="8219016" cy="849311"/>
          </a:xfrm>
        </p:spPr>
        <p:txBody>
          <a:bodyPr/>
          <a:lstStyle/>
          <a:p>
            <a:pPr marL="0" indent="0">
              <a:buNone/>
            </a:pPr>
            <a:endParaRPr lang="pt-PT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425" y="2650382"/>
            <a:ext cx="2618196" cy="71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informática nas organizações: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de Recursos Informáticos, dispositivos e utilizadores</a:t>
            </a:r>
          </a:p>
          <a:p>
            <a:r>
              <a:rPr lang="pt-PT" sz="1600" dirty="0"/>
              <a:t>Gestão (CRM, Gestão financeira, Controlo, Aplicações necessárias à atividade específica, etc.)</a:t>
            </a:r>
          </a:p>
          <a:p>
            <a:r>
              <a:rPr lang="pt-PT" sz="1600" dirty="0"/>
              <a:t>Faturação </a:t>
            </a:r>
          </a:p>
          <a:p>
            <a:r>
              <a:rPr lang="pt-PT" sz="1600" dirty="0"/>
              <a:t>Produtividade (</a:t>
            </a:r>
            <a:r>
              <a:rPr lang="pt-PT" sz="1600" dirty="0" err="1"/>
              <a:t>Ms</a:t>
            </a:r>
            <a:r>
              <a:rPr lang="pt-PT" sz="1600" dirty="0"/>
              <a:t> Office, Adobe, Aplicações necessárias à atividade específica, etc.)</a:t>
            </a:r>
          </a:p>
          <a:p>
            <a:r>
              <a:rPr 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Colaboração (Mail, Calendário, Contactos, Partilha de Ficheiros, etc.)</a:t>
            </a:r>
          </a:p>
          <a:p>
            <a:r>
              <a:rPr 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Partilha de Informação (Pastas Partilhadas, Cloud, etc.)</a:t>
            </a:r>
          </a:p>
          <a:p>
            <a:r>
              <a:rPr 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Comunicação (Videoconferência, Mail, Mensagens instantâneas, etc.)</a:t>
            </a:r>
          </a:p>
          <a:p>
            <a:r>
              <a:rPr 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Segurança (Firewall, Antivírus, etc.)</a:t>
            </a:r>
          </a:p>
          <a:p>
            <a:r>
              <a:rPr 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Proteção contra perdas (Backups)</a:t>
            </a:r>
          </a:p>
          <a:p>
            <a:r>
              <a:rPr 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Supervisão – Verificação do estado funcional de plataformas e Serviços.</a:t>
            </a:r>
          </a:p>
          <a:p>
            <a:endParaRPr lang="pt-PT" dirty="0" smtClean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810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Compatibilidade Wacs: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013" y="2884596"/>
            <a:ext cx="2266156" cy="213389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706" y="2817558"/>
            <a:ext cx="1677194" cy="201504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975" y="3070479"/>
            <a:ext cx="16002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Conclusão: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O WACS é a informática na sua organização.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119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Ter o Wacs é comparável a…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…ter na sua Organização:</a:t>
            </a:r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283" y="2798290"/>
            <a:ext cx="2228850" cy="8001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533" y="3598390"/>
            <a:ext cx="2270039" cy="120081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618" y="4873792"/>
            <a:ext cx="2653871" cy="9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Obrigado!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endParaRPr lang="pt-PT" dirty="0" smtClean="0"/>
          </a:p>
          <a:p>
            <a:pPr marL="0" indent="0" algn="r">
              <a:buNone/>
            </a:pPr>
            <a:endParaRPr lang="pt-PT" dirty="0"/>
          </a:p>
          <a:p>
            <a:pPr marL="0" indent="0" algn="r">
              <a:buNone/>
            </a:pPr>
            <a:endParaRPr lang="pt-PT" dirty="0" smtClean="0"/>
          </a:p>
          <a:p>
            <a:pPr marL="0" indent="0" algn="r">
              <a:buNone/>
            </a:pPr>
            <a:endParaRPr lang="pt-PT" dirty="0"/>
          </a:p>
          <a:p>
            <a:pPr marL="0" indent="0" algn="r">
              <a:buNone/>
            </a:pPr>
            <a:endParaRPr lang="pt-PT" dirty="0" smtClean="0"/>
          </a:p>
          <a:p>
            <a:pPr marL="0" indent="0" algn="r">
              <a:buNone/>
            </a:pPr>
            <a:endParaRPr lang="pt-PT" dirty="0" smtClean="0"/>
          </a:p>
          <a:p>
            <a:pPr marL="0" indent="0" algn="r">
              <a:buNone/>
            </a:pPr>
            <a:endParaRPr lang="pt-PT" dirty="0"/>
          </a:p>
          <a:p>
            <a:pPr marL="0" indent="0" algn="r">
              <a:buNone/>
            </a:pPr>
            <a:r>
              <a:rPr lang="pt-PT" dirty="0" smtClean="0"/>
              <a:t>Gonçalo Teixeira Gomes</a:t>
            </a:r>
          </a:p>
          <a:p>
            <a:pPr marL="0" indent="0" algn="r">
              <a:buNone/>
            </a:pPr>
            <a:r>
              <a:rPr lang="pt-PT" dirty="0" smtClean="0"/>
              <a:t>Telefone: </a:t>
            </a:r>
            <a:r>
              <a:rPr lang="pt-PT" b="1" dirty="0">
                <a:solidFill>
                  <a:schemeClr val="tx1"/>
                </a:solidFill>
              </a:rPr>
              <a:t>91 451 88 29</a:t>
            </a:r>
          </a:p>
          <a:p>
            <a:pPr marL="0" indent="0" algn="r">
              <a:buNone/>
            </a:pPr>
            <a:r>
              <a:rPr lang="pt-PT" dirty="0" smtClean="0"/>
              <a:t>E-mail: </a:t>
            </a:r>
            <a:r>
              <a:rPr lang="pt-PT" b="1" dirty="0" smtClean="0">
                <a:solidFill>
                  <a:schemeClr val="tx1"/>
                </a:solidFill>
              </a:rPr>
              <a:t>goncalo.gomes@mesmo.pt</a:t>
            </a:r>
            <a:endParaRPr lang="pt-PT" b="1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pt-PT" b="1" dirty="0">
                <a:solidFill>
                  <a:schemeClr val="tx1"/>
                </a:solidFill>
              </a:rPr>
              <a:t>www.mesmo.pt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15" y="1270000"/>
            <a:ext cx="2116673" cy="202847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15" y="3298478"/>
            <a:ext cx="2116673" cy="58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O Wacs: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62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que responde o WACS?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PT" sz="4400" dirty="0">
                <a:solidFill>
                  <a:schemeClr val="tx1"/>
                </a:solidFill>
              </a:rPr>
              <a:t>Gestão de Recursos Informáticos, dispositivos e </a:t>
            </a:r>
            <a:r>
              <a:rPr lang="pt-PT" sz="4400" dirty="0" smtClean="0">
                <a:solidFill>
                  <a:schemeClr val="tx1"/>
                </a:solidFill>
              </a:rPr>
              <a:t>utilizadores;</a:t>
            </a:r>
            <a:endParaRPr lang="pt-PT" sz="4400" dirty="0">
              <a:solidFill>
                <a:schemeClr val="tx1"/>
              </a:solidFill>
            </a:endParaRPr>
          </a:p>
          <a:p>
            <a:r>
              <a:rPr lang="pt-PT" sz="4400" dirty="0" smtClean="0">
                <a:solidFill>
                  <a:schemeClr val="tx1"/>
                </a:solidFill>
              </a:rPr>
              <a:t>Colaboração;</a:t>
            </a:r>
          </a:p>
          <a:p>
            <a:r>
              <a:rPr lang="pt-PT" sz="4400" dirty="0" smtClean="0">
                <a:solidFill>
                  <a:schemeClr val="tx1"/>
                </a:solidFill>
              </a:rPr>
              <a:t>Partilha de Informação;</a:t>
            </a:r>
          </a:p>
          <a:p>
            <a:r>
              <a:rPr lang="pt-PT" sz="4400" dirty="0" smtClean="0">
                <a:solidFill>
                  <a:schemeClr val="tx1"/>
                </a:solidFill>
              </a:rPr>
              <a:t>Comunicação;</a:t>
            </a:r>
          </a:p>
          <a:p>
            <a:r>
              <a:rPr lang="pt-PT" sz="4400" dirty="0" smtClean="0">
                <a:solidFill>
                  <a:schemeClr val="tx1"/>
                </a:solidFill>
              </a:rPr>
              <a:t>Segurança;</a:t>
            </a:r>
          </a:p>
          <a:p>
            <a:r>
              <a:rPr lang="pt-PT" sz="4400" dirty="0" smtClean="0">
                <a:solidFill>
                  <a:schemeClr val="tx1"/>
                </a:solidFill>
              </a:rPr>
              <a:t>Backups;</a:t>
            </a:r>
          </a:p>
          <a:p>
            <a:r>
              <a:rPr lang="pt-PT" sz="4400" dirty="0" smtClean="0">
                <a:solidFill>
                  <a:schemeClr val="tx1"/>
                </a:solidFill>
              </a:rPr>
              <a:t>Supervisão;</a:t>
            </a:r>
          </a:p>
          <a:p>
            <a:r>
              <a:rPr lang="pt-PT" sz="4400" dirty="0" smtClean="0">
                <a:solidFill>
                  <a:schemeClr val="tx1"/>
                </a:solidFill>
              </a:rPr>
              <a:t>Manutenção – Serviço de Suporte Mesmo.</a:t>
            </a:r>
            <a:endParaRPr lang="pt-PT" sz="4400" dirty="0">
              <a:solidFill>
                <a:schemeClr val="tx1"/>
              </a:solidFill>
            </a:endParaRPr>
          </a:p>
          <a:p>
            <a:endParaRPr lang="pt-PT" dirty="0">
              <a:solidFill>
                <a:schemeClr val="accent1"/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821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Gestão de Recursos </a:t>
            </a:r>
            <a:r>
              <a:rPr lang="pt-PT" dirty="0" smtClean="0"/>
              <a:t>Informáticos: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323" y="2100650"/>
            <a:ext cx="8283422" cy="39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Colaboração: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002" y="2059459"/>
            <a:ext cx="8714173" cy="366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Colaboração – Calendários: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884" y="2160588"/>
            <a:ext cx="843027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pet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579</TotalTime>
  <Words>583</Words>
  <Application>Microsoft Office PowerPoint</Application>
  <PresentationFormat>Ecrã Panorâmico</PresentationFormat>
  <Paragraphs>114</Paragraphs>
  <Slides>43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43</vt:i4>
      </vt:variant>
    </vt:vector>
  </HeadingPairs>
  <TitlesOfParts>
    <vt:vector size="49" baseType="lpstr">
      <vt:lpstr>Arial</vt:lpstr>
      <vt:lpstr>Arial Rounded MT Bold</vt:lpstr>
      <vt:lpstr>Calibri</vt:lpstr>
      <vt:lpstr>Trebuchet MS</vt:lpstr>
      <vt:lpstr>Wingdings 3</vt:lpstr>
      <vt:lpstr>Aspeto</vt:lpstr>
      <vt:lpstr> Wacs - PaaS</vt:lpstr>
      <vt:lpstr>Wacs-Wide ACcess Server for SMB</vt:lpstr>
      <vt:lpstr>Introdução:</vt:lpstr>
      <vt:lpstr>A informática nas organizações:</vt:lpstr>
      <vt:lpstr>O Wacs:</vt:lpstr>
      <vt:lpstr>A que responde o WACS?</vt:lpstr>
      <vt:lpstr>Gestão de Recursos Informáticos: </vt:lpstr>
      <vt:lpstr>Colaboração:</vt:lpstr>
      <vt:lpstr>Colaboração – Calendários:</vt:lpstr>
      <vt:lpstr>Colaboração – Contactos:</vt:lpstr>
      <vt:lpstr>Colaboração – Integração:               Outlook</vt:lpstr>
      <vt:lpstr>Colaboração – Integração:          Outlook Calendários</vt:lpstr>
      <vt:lpstr>Colaboração – Integração:           Outlook Contactos</vt:lpstr>
      <vt:lpstr>Wacs com eM Client: Uma Única aplicação para uma solução total de colaboração.</vt:lpstr>
      <vt:lpstr>Wacs + eM Client</vt:lpstr>
      <vt:lpstr>Wacs com eM Client: Uma Única aplicação para uma solução total de colaboração.</vt:lpstr>
      <vt:lpstr>Wacs com eM Client: Uma Única aplicação para uma solução total de colaboração.</vt:lpstr>
      <vt:lpstr>Mail, Calendários, Contactos, e Messaging integrados numa aplicação. </vt:lpstr>
      <vt:lpstr>Integração nativa com Windows Phone, iPhone e Android.</vt:lpstr>
      <vt:lpstr>Partilha de Informação:</vt:lpstr>
      <vt:lpstr>Partilha de Informação: Recursos internos e WacsCloud. </vt:lpstr>
      <vt:lpstr>Partilha de Informação:          Wacs – A Vantagem!</vt:lpstr>
      <vt:lpstr>WacsCloud:          Pode ser uma Pasta:</vt:lpstr>
      <vt:lpstr>WacsCloud:        Pode ser uma aplicação:</vt:lpstr>
      <vt:lpstr>WacsCloud:           Pode ser uma APP:</vt:lpstr>
      <vt:lpstr>WacsCloud: Onde quer que VOCÊ esteja está Mesmo lá!</vt:lpstr>
      <vt:lpstr>Segurança:</vt:lpstr>
      <vt:lpstr>Backups:</vt:lpstr>
      <vt:lpstr>Supervisão:</vt:lpstr>
      <vt:lpstr>Supervisão Wacs:</vt:lpstr>
      <vt:lpstr>Supervisão Rede Mesmo:</vt:lpstr>
      <vt:lpstr>Suporte:</vt:lpstr>
      <vt:lpstr>Apresentamos-lhe o WACS:</vt:lpstr>
      <vt:lpstr>Apresentamos-lhe o WACS:</vt:lpstr>
      <vt:lpstr>Apresentamos-lhe o WACS:</vt:lpstr>
      <vt:lpstr>Apresentamos-lhe o WACS:</vt:lpstr>
      <vt:lpstr>Wacs pode integrar com aplicações internas à organização:</vt:lpstr>
      <vt:lpstr>Como funciona o</vt:lpstr>
      <vt:lpstr>Wacs  Hardware – HP Software  - Mesmo</vt:lpstr>
      <vt:lpstr>Compatibilidade Wacs:</vt:lpstr>
      <vt:lpstr>Conclusão:</vt:lpstr>
      <vt:lpstr>Ter o Wacs é comparável a…</vt:lpstr>
      <vt:lpstr>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Wacs –Wide ACcess Server for SMB</dc:title>
  <dc:creator>Gonçalo Gomes</dc:creator>
  <cp:lastModifiedBy>Gonçalo Gomes</cp:lastModifiedBy>
  <cp:revision>100</cp:revision>
  <dcterms:created xsi:type="dcterms:W3CDTF">2016-02-04T15:31:00Z</dcterms:created>
  <dcterms:modified xsi:type="dcterms:W3CDTF">2016-03-30T16:42:25Z</dcterms:modified>
</cp:coreProperties>
</file>